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Consiglio Regionale Veneto 1990</c:v>
          </c:tx>
          <c:invertIfNegative val="0"/>
          <c:cat>
            <c:strRef>
              <c:f>Foglio1!$C$4:$O$4</c:f>
              <c:strCache>
                <c:ptCount val="13"/>
                <c:pt idx="0">
                  <c:v>DC</c:v>
                </c:pt>
                <c:pt idx="1">
                  <c:v>PCI</c:v>
                </c:pt>
                <c:pt idx="2">
                  <c:v>PSI</c:v>
                </c:pt>
                <c:pt idx="3">
                  <c:v>Verdi</c:v>
                </c:pt>
                <c:pt idx="4">
                  <c:v>LN</c:v>
                </c:pt>
                <c:pt idx="5">
                  <c:v>PRI</c:v>
                </c:pt>
                <c:pt idx="6">
                  <c:v>PLI</c:v>
                </c:pt>
                <c:pt idx="7">
                  <c:v>PSDI</c:v>
                </c:pt>
                <c:pt idx="8">
                  <c:v>CPA</c:v>
                </c:pt>
                <c:pt idx="9">
                  <c:v>UV</c:v>
                </c:pt>
                <c:pt idx="10">
                  <c:v>Antipro.</c:v>
                </c:pt>
                <c:pt idx="11">
                  <c:v>MSI</c:v>
                </c:pt>
                <c:pt idx="12">
                  <c:v>Civica</c:v>
                </c:pt>
              </c:strCache>
            </c:strRef>
          </c:cat>
          <c:val>
            <c:numRef>
              <c:f>Foglio1!$C$2:$O$2</c:f>
              <c:numCache>
                <c:formatCode>General</c:formatCode>
                <c:ptCount val="13"/>
                <c:pt idx="0">
                  <c:v>27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996544"/>
        <c:axId val="77145216"/>
        <c:axId val="0"/>
      </c:bar3DChart>
      <c:catAx>
        <c:axId val="7599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77145216"/>
        <c:crosses val="autoZero"/>
        <c:auto val="1"/>
        <c:lblAlgn val="ctr"/>
        <c:lblOffset val="100"/>
        <c:noMultiLvlLbl val="0"/>
      </c:catAx>
      <c:valAx>
        <c:axId val="7714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9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Consiglio Regionale Veneto 2010</c:v>
          </c:tx>
          <c:invertIfNegative val="0"/>
          <c:cat>
            <c:strRef>
              <c:f>Foglio1!$C$4:$K$4</c:f>
              <c:strCache>
                <c:ptCount val="9"/>
                <c:pt idx="0">
                  <c:v>Listino</c:v>
                </c:pt>
                <c:pt idx="1">
                  <c:v>LN</c:v>
                </c:pt>
                <c:pt idx="2">
                  <c:v>PdL</c:v>
                </c:pt>
                <c:pt idx="3">
                  <c:v>Bortolussi</c:v>
                </c:pt>
                <c:pt idx="4">
                  <c:v>PD</c:v>
                </c:pt>
                <c:pt idx="5">
                  <c:v>Idv</c:v>
                </c:pt>
                <c:pt idx="6">
                  <c:v>RC</c:v>
                </c:pt>
                <c:pt idx="7">
                  <c:v>Udc</c:v>
                </c:pt>
                <c:pt idx="8">
                  <c:v>UNE</c:v>
                </c:pt>
              </c:strCache>
            </c:strRef>
          </c:cat>
          <c:val>
            <c:numRef>
              <c:f>Foglio1!$C$2:$K$2</c:f>
              <c:numCache>
                <c:formatCode>General</c:formatCode>
                <c:ptCount val="9"/>
                <c:pt idx="0">
                  <c:v>6</c:v>
                </c:pt>
                <c:pt idx="1">
                  <c:v>18</c:v>
                </c:pt>
                <c:pt idx="2">
                  <c:v>13</c:v>
                </c:pt>
                <c:pt idx="3">
                  <c:v>1</c:v>
                </c:pt>
                <c:pt idx="4">
                  <c:v>14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178752"/>
        <c:axId val="77180288"/>
        <c:axId val="0"/>
      </c:bar3DChart>
      <c:catAx>
        <c:axId val="7717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7180288"/>
        <c:crosses val="autoZero"/>
        <c:auto val="1"/>
        <c:lblAlgn val="ctr"/>
        <c:lblOffset val="100"/>
        <c:noMultiLvlLbl val="0"/>
      </c:catAx>
      <c:valAx>
        <c:axId val="7718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17875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Consiglio Regionale Veneto 2015</c:v>
          </c:tx>
          <c:invertIfNegative val="0"/>
          <c:cat>
            <c:strRef>
              <c:f>Foglio1!$C$2:$N$2</c:f>
              <c:strCache>
                <c:ptCount val="12"/>
                <c:pt idx="0">
                  <c:v>Zaia</c:v>
                </c:pt>
                <c:pt idx="1">
                  <c:v>LN</c:v>
                </c:pt>
                <c:pt idx="2">
                  <c:v>PdL</c:v>
                </c:pt>
                <c:pt idx="3">
                  <c:v>FdI</c:v>
                </c:pt>
                <c:pt idx="4">
                  <c:v>InV</c:v>
                </c:pt>
                <c:pt idx="5">
                  <c:v>PD</c:v>
                </c:pt>
                <c:pt idx="6">
                  <c:v>AMP</c:v>
                </c:pt>
                <c:pt idx="7">
                  <c:v>Veneto C.</c:v>
                </c:pt>
                <c:pt idx="8">
                  <c:v>Lista Tosi</c:v>
                </c:pt>
                <c:pt idx="9">
                  <c:v>AP</c:v>
                </c:pt>
                <c:pt idx="10">
                  <c:v>Veneto F.</c:v>
                </c:pt>
                <c:pt idx="11">
                  <c:v>5Stelle</c:v>
                </c:pt>
              </c:strCache>
            </c:strRef>
          </c:cat>
          <c:val>
            <c:numRef>
              <c:f>Foglio1!$C$4:$N$4</c:f>
              <c:numCache>
                <c:formatCode>General</c:formatCode>
                <c:ptCount val="12"/>
                <c:pt idx="0">
                  <c:v>14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9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351616"/>
        <c:axId val="80353152"/>
        <c:axId val="0"/>
      </c:bar3DChart>
      <c:catAx>
        <c:axId val="80351616"/>
        <c:scaling>
          <c:orientation val="minMax"/>
        </c:scaling>
        <c:delete val="0"/>
        <c:axPos val="b"/>
        <c:majorTickMark val="out"/>
        <c:minorTickMark val="none"/>
        <c:tickLblPos val="nextTo"/>
        <c:crossAx val="80353152"/>
        <c:crosses val="autoZero"/>
        <c:auto val="1"/>
        <c:lblAlgn val="ctr"/>
        <c:lblOffset val="100"/>
        <c:noMultiLvlLbl val="0"/>
      </c:catAx>
      <c:valAx>
        <c:axId val="8035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51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79D31D-FE24-459F-ABEB-F74F4F9A32CE}" type="datetimeFigureOut">
              <a:rPr lang="it-IT" smtClean="0"/>
              <a:t>12/06/2015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55CA29D-3702-4A0F-BF57-20B7A1CAA46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3743"/>
            <a:ext cx="4752527" cy="6724257"/>
          </a:xfrm>
        </p:spPr>
      </p:pic>
    </p:spTree>
    <p:extLst>
      <p:ext uri="{BB962C8B-B14F-4D97-AF65-F5344CB8AC3E}">
        <p14:creationId xmlns:p14="http://schemas.microsoft.com/office/powerpoint/2010/main" val="13000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Campagna </a:t>
            </a:r>
            <a:r>
              <a:rPr lang="it-IT" sz="2400" dirty="0"/>
              <a:t>L</a:t>
            </a:r>
            <a:r>
              <a:rPr lang="it-IT" sz="2400" dirty="0" smtClean="0"/>
              <a:t>upia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1" y="1988840"/>
            <a:ext cx="7976572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Thiene 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962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0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Albignasego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9" y="1772816"/>
            <a:ext cx="8072788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Este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3" y="1844824"/>
            <a:ext cx="8035721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Villa del Conte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" y="1988840"/>
            <a:ext cx="8238098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Padova: 1^ Lista 2013 e 2014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00808"/>
            <a:ext cx="41529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7" y="3701892"/>
            <a:ext cx="4095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Padova: 1^Lista 2010 e 2015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338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99" y="3429000"/>
            <a:ext cx="4095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Composizione Consiglio Regionale Veneto  1990</a:t>
            </a:r>
            <a:endParaRPr lang="it-IT" sz="24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289677"/>
              </p:ext>
            </p:extLst>
          </p:nvPr>
        </p:nvGraphicFramePr>
        <p:xfrm>
          <a:off x="899592" y="1916832"/>
          <a:ext cx="75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7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Composizione Consiglio Regionale Veneto 2010</a:t>
            </a:r>
            <a:endParaRPr lang="it-IT" sz="24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932340"/>
              </p:ext>
            </p:extLst>
          </p:nvPr>
        </p:nvGraphicFramePr>
        <p:xfrm>
          <a:off x="899592" y="2132856"/>
          <a:ext cx="75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7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Composizione Consiglio Regionale Veneto 2015</a:t>
            </a:r>
            <a:endParaRPr lang="it-IT" sz="2400" dirty="0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288733"/>
              </p:ext>
            </p:extLst>
          </p:nvPr>
        </p:nvGraphicFramePr>
        <p:xfrm>
          <a:off x="827584" y="1988840"/>
          <a:ext cx="75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83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sz="3200" dirty="0" smtClean="0"/>
              <a:t>Elezioni Regionali 2015</a:t>
            </a:r>
            <a:br>
              <a:rPr lang="it-IT" sz="3200" dirty="0" smtClean="0"/>
            </a:br>
            <a:r>
              <a:rPr lang="it-IT" sz="3200" dirty="0" smtClean="0"/>
              <a:t>Focus Veneto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t-IT" dirty="0" smtClean="0"/>
              <a:t>Gianni Saonara</a:t>
            </a:r>
          </a:p>
          <a:p>
            <a:pPr algn="ctr"/>
            <a:r>
              <a:rPr lang="it-IT" dirty="0" smtClean="0"/>
              <a:t>12 giugno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1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Mutamenti elettorali in Veneto : 2010 - 2013 - 2014</a:t>
            </a:r>
            <a:br>
              <a:rPr lang="it-IT" sz="2400" dirty="0" smtClean="0"/>
            </a:br>
            <a:r>
              <a:rPr lang="it-IT" sz="2400" dirty="0" smtClean="0"/>
              <a:t>( Cataldi / CISE / giugno 2015) 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00000" cy="418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Prevalenza candidato Zaia nei comuni del Veneto 2015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3646"/>
            <a:ext cx="64865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Trend aree politiche in Veneto 2005 / 2015 </a:t>
            </a:r>
            <a:br>
              <a:rPr lang="it-IT" sz="2400" dirty="0" smtClean="0"/>
            </a:br>
            <a:r>
              <a:rPr lang="it-IT" sz="2400" dirty="0" smtClean="0"/>
              <a:t>( Osservatorio elettorale Regione Veneto - giugno 2015)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828604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it-IT" sz="2400" dirty="0" smtClean="0"/>
              <a:t>Domanda aperta : hanno futuro i partiti? ( Demos, 4 giugno 2015)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48029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Domanda aperta: quale Veneto nell’Europa policentrica ?</a:t>
            </a:r>
            <a:br>
              <a:rPr lang="it-IT" sz="2400" dirty="0" smtClean="0"/>
            </a:br>
            <a:r>
              <a:rPr lang="it-IT" sz="2400" dirty="0" smtClean="0"/>
              <a:t>ESPON Atlas 2014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72000" cy="52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Continuare…a cercare insieme…..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391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7" y="3833267"/>
            <a:ext cx="7429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Partecipazione elettorale nelle 7 regioni</a:t>
            </a:r>
            <a:br>
              <a:rPr lang="it-IT" sz="2400" dirty="0" smtClean="0"/>
            </a:br>
            <a:r>
              <a:rPr lang="it-IT" sz="2400" dirty="0" smtClean="0"/>
              <a:t>CISE / CATALDI / giugno 2015</a:t>
            </a:r>
            <a:endParaRPr lang="it-IT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00000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9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Partecipazione elettorale nelle 7 regioni</a:t>
            </a:r>
            <a:br>
              <a:rPr lang="it-IT" sz="2400" dirty="0" smtClean="0"/>
            </a:br>
            <a:r>
              <a:rPr lang="it-IT" sz="2400" dirty="0" smtClean="0"/>
              <a:t>CISE / CATALDI / giugno 2015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00000" cy="23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circolare in su 3"/>
          <p:cNvSpPr/>
          <p:nvPr/>
        </p:nvSpPr>
        <p:spPr>
          <a:xfrm>
            <a:off x="3275856" y="4509120"/>
            <a:ext cx="4104456" cy="1512168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Specificità astensione in Veneto </a:t>
            </a:r>
            <a:br>
              <a:rPr lang="it-IT" sz="2400" dirty="0" smtClean="0"/>
            </a:br>
            <a:r>
              <a:rPr lang="it-IT" sz="2400" dirty="0" smtClean="0"/>
              <a:t>( Istituto Cattaneo /  giugno 2015)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4255"/>
            <a:ext cx="7920000" cy="457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Specificità astensione città di Padova</a:t>
            </a:r>
            <a:br>
              <a:rPr lang="it-IT" sz="2400" dirty="0" smtClean="0"/>
            </a:br>
            <a:r>
              <a:rPr lang="it-IT" sz="2400" dirty="0" smtClean="0"/>
              <a:t> ( Istituto Cattaneo / giugno 2015)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8" y="1628800"/>
            <a:ext cx="733955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rnice 2"/>
          <p:cNvSpPr/>
          <p:nvPr/>
        </p:nvSpPr>
        <p:spPr>
          <a:xfrm>
            <a:off x="3275856" y="4653136"/>
            <a:ext cx="936104" cy="72008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/>
              <a:t>Veneto 1990 / 2015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 Comparazione </a:t>
            </a:r>
            <a:r>
              <a:rPr lang="it-IT" sz="2400" dirty="0"/>
              <a:t>dati / </a:t>
            </a:r>
            <a:r>
              <a:rPr lang="it-IT" sz="2400" dirty="0" smtClean="0"/>
              <a:t>Tonioloricerche </a:t>
            </a:r>
            <a:r>
              <a:rPr lang="it-IT" sz="2400" dirty="0"/>
              <a:t>64 - giugno 2015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2" y="2276872"/>
            <a:ext cx="880579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Arsiè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629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Focus comuni situati in diocesi di Padova / Valdobbiadene</a:t>
            </a:r>
            <a:endParaRPr lang="it-IT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5" y="1700808"/>
            <a:ext cx="8103513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</TotalTime>
  <Words>200</Words>
  <Application>Microsoft Office PowerPoint</Application>
  <PresentationFormat>Presentazione su schermo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Chiaro</vt:lpstr>
      <vt:lpstr>Presentazione standard di PowerPoint</vt:lpstr>
      <vt:lpstr>Elezioni Regionali 2015 Focus Veneto</vt:lpstr>
      <vt:lpstr>Partecipazione elettorale nelle 7 regioni CISE / CATALDI / giugno 2015</vt:lpstr>
      <vt:lpstr>Partecipazione elettorale nelle 7 regioni CISE / CATALDI / giugno 2015</vt:lpstr>
      <vt:lpstr>Specificità astensione in Veneto  ( Istituto Cattaneo /  giugno 2015)</vt:lpstr>
      <vt:lpstr>Specificità astensione città di Padova  ( Istituto Cattaneo / giugno 2015)</vt:lpstr>
      <vt:lpstr>Veneto 1990 / 2015   Comparazione dati / Tonioloricerche 64 - giugno 2015</vt:lpstr>
      <vt:lpstr>Focus comuni situati in diocesi di Padova / Arsiè</vt:lpstr>
      <vt:lpstr>Focus comuni situati in diocesi di Padova / Valdobbiadene</vt:lpstr>
      <vt:lpstr>Focus comuni situati in diocesi di Padova / Campagna Lupia</vt:lpstr>
      <vt:lpstr>Focus comuni situati in diocesi di Padova / Thiene </vt:lpstr>
      <vt:lpstr>Focus comuni situati in diocesi di Padova / Albignasego</vt:lpstr>
      <vt:lpstr>Focus comuni situati in diocesi di Padova / Este</vt:lpstr>
      <vt:lpstr>Focus comuni situati in diocesi di Padova / Villa del Conte</vt:lpstr>
      <vt:lpstr>Focus comuni situati in diocesi di Padova: 1^ Lista 2013 e 2014</vt:lpstr>
      <vt:lpstr>Focus comuni situati in diocesi di Padova: 1^Lista 2010 e 2015</vt:lpstr>
      <vt:lpstr>Composizione Consiglio Regionale Veneto  1990</vt:lpstr>
      <vt:lpstr>Composizione Consiglio Regionale Veneto 2010</vt:lpstr>
      <vt:lpstr>Composizione Consiglio Regionale Veneto 2015</vt:lpstr>
      <vt:lpstr>Mutamenti elettorali in Veneto : 2010 - 2013 - 2014 ( Cataldi / CISE / giugno 2015) </vt:lpstr>
      <vt:lpstr>Prevalenza candidato Zaia nei comuni del Veneto 2015</vt:lpstr>
      <vt:lpstr>Trend aree politiche in Veneto 2005 / 2015  ( Osservatorio elettorale Regione Veneto - giugno 2015)</vt:lpstr>
      <vt:lpstr>Domanda aperta : hanno futuro i partiti? ( Demos, 4 giugno 2015)</vt:lpstr>
      <vt:lpstr>Domanda aperta: quale Veneto nell’Europa policentrica ? ESPON Atlas 2014</vt:lpstr>
      <vt:lpstr>Continuare…a cercare insieme…..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Elezioni Regionali 2015 Focus Veneto</dc:title>
  <dc:creator>Giovanni Saonara</dc:creator>
  <cp:lastModifiedBy>Utente</cp:lastModifiedBy>
  <cp:revision>7</cp:revision>
  <dcterms:created xsi:type="dcterms:W3CDTF">2015-06-12T05:43:25Z</dcterms:created>
  <dcterms:modified xsi:type="dcterms:W3CDTF">2015-06-12T17:39:29Z</dcterms:modified>
</cp:coreProperties>
</file>